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73" r:id="rId4"/>
    <p:sldId id="257" r:id="rId5"/>
    <p:sldId id="269" r:id="rId6"/>
    <p:sldId id="274" r:id="rId7"/>
    <p:sldId id="260" r:id="rId8"/>
    <p:sldId id="272" r:id="rId9"/>
    <p:sldId id="266" r:id="rId10"/>
    <p:sldId id="275" r:id="rId11"/>
    <p:sldId id="276" r:id="rId12"/>
    <p:sldId id="258" r:id="rId13"/>
    <p:sldId id="282" r:id="rId14"/>
    <p:sldId id="264" r:id="rId15"/>
    <p:sldId id="280" r:id="rId16"/>
    <p:sldId id="277" r:id="rId17"/>
    <p:sldId id="271" r:id="rId18"/>
    <p:sldId id="278" r:id="rId19"/>
    <p:sldId id="279" r:id="rId20"/>
  </p:sldIdLst>
  <p:sldSz cx="9144000" cy="6858000" type="screen4x3"/>
  <p:notesSz cx="7023100" cy="9309100"/>
  <p:custDataLst>
    <p:tags r:id="rId2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ヒラギノ角ゴ Pro W3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74"/>
    <a:srgbClr val="031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007" autoAdjust="0"/>
    <p:restoredTop sz="94645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2370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722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841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63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5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74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1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5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ld-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8" cy="6858000"/>
          </a:xfrm>
          <a:prstGeom prst="rect">
            <a:avLst/>
          </a:prstGeom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28600" y="1981200"/>
            <a:ext cx="8686800" cy="2133600"/>
          </a:xfrm>
        </p:spPr>
        <p:txBody>
          <a:bodyPr anchor="ctr"/>
          <a:lstStyle>
            <a:lvl1pPr algn="ctr"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343400"/>
            <a:ext cx="8686800" cy="1752600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 sz="3200">
                <a:solidFill>
                  <a:srgbClr val="004A74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18669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81000"/>
            <a:ext cx="54483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2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31865"/>
            <a:ext cx="5486400" cy="34957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520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3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0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526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5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2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2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49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3521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5545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81000"/>
            <a:ext cx="746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467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315200" y="628144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A535FF91-00AA-4EAE-A1D1-E2877285EC7B}" type="slidenum">
              <a:rPr lang="en-US" sz="1400" smtClean="0">
                <a:latin typeface="+mn-lt"/>
                <a:cs typeface="Helvetica" pitchFamily="34" charset="0"/>
              </a:rPr>
              <a:t>‹#›</a:t>
            </a:fld>
            <a:r>
              <a:rPr lang="en-US" sz="1400" dirty="0" smtClean="0">
                <a:latin typeface="+mn-lt"/>
                <a:cs typeface="Helvetica" pitchFamily="34" charset="0"/>
              </a:rPr>
              <a:t> of 11</a:t>
            </a:r>
            <a:r>
              <a:rPr lang="en-US" sz="1800" dirty="0" smtClean="0">
                <a:latin typeface="+mn-lt"/>
                <a:cs typeface="Helvetica" pitchFamily="34" charset="0"/>
              </a:rPr>
              <a:t> </a:t>
            </a:r>
            <a:endParaRPr lang="en-US" sz="1800" dirty="0">
              <a:latin typeface="+mn-lt"/>
              <a:cs typeface="Helvetic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5975-EB51-40AF-B9A0-0A3ADA01D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A74"/>
          </a:solidFill>
          <a:latin typeface="75 Helvetica Bold" charset="0"/>
          <a:ea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SzPct val="75000"/>
        <a:buFont typeface="Wingdings" charset="0"/>
        <a:buChar char="n"/>
        <a:defRPr sz="3000">
          <a:solidFill>
            <a:schemeClr val="tx1"/>
          </a:solidFill>
          <a:latin typeface="Helvetic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SzPct val="80000"/>
        <a:buFont typeface="Wingdings" charset="0"/>
        <a:buChar char="¨"/>
        <a:defRPr sz="2000">
          <a:solidFill>
            <a:schemeClr val="tx1"/>
          </a:solidFill>
          <a:latin typeface="Helvetica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Helvetica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SzPct val="70000"/>
        <a:buFont typeface="Wingdings" charset="0"/>
        <a:buChar char="¨"/>
        <a:defRPr>
          <a:solidFill>
            <a:schemeClr val="tx1"/>
          </a:solidFill>
          <a:latin typeface="Helvetica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Font typeface="Wingdings" charset="0"/>
        <a:buChar char="§"/>
        <a:defRPr sz="2000">
          <a:solidFill>
            <a:schemeClr val="tx1"/>
          </a:solidFill>
          <a:latin typeface="Helvetica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4A74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133600"/>
          </a:xfrm>
        </p:spPr>
        <p:txBody>
          <a:bodyPr/>
          <a:lstStyle/>
          <a:p>
            <a:r>
              <a:rPr lang="en-US" sz="4000" dirty="0" smtClean="0"/>
              <a:t>Investigations:</a:t>
            </a:r>
            <a:br>
              <a:rPr lang="en-US" sz="4000" dirty="0" smtClean="0"/>
            </a:br>
            <a:r>
              <a:rPr lang="en-US" sz="4000" dirty="0"/>
              <a:t>Strategies and  Recommendations (Hints and </a:t>
            </a:r>
            <a:r>
              <a:rPr lang="en-US" sz="4000" dirty="0" smtClean="0"/>
              <a:t>Tips) </a:t>
            </a:r>
            <a:endParaRPr lang="en-US" sz="40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05400"/>
            <a:ext cx="9144000" cy="990600"/>
          </a:xfrm>
        </p:spPr>
        <p:txBody>
          <a:bodyPr/>
          <a:lstStyle/>
          <a:p>
            <a:r>
              <a:rPr lang="en-US" sz="2600" i="1" dirty="0" smtClean="0"/>
              <a:t>Leah </a:t>
            </a:r>
            <a:r>
              <a:rPr lang="en-US" sz="2600" i="1" dirty="0"/>
              <a:t>Lane, CFE</a:t>
            </a:r>
          </a:p>
          <a:p>
            <a:r>
              <a:rPr lang="en-US" sz="2600" i="1" dirty="0" smtClean="0"/>
              <a:t>Director, Global Investigations, Texas </a:t>
            </a:r>
            <a:r>
              <a:rPr lang="en-US" sz="2600" i="1" dirty="0"/>
              <a:t>Instruments, </a:t>
            </a:r>
            <a:r>
              <a:rPr lang="en-US" sz="2600" i="1" dirty="0" smtClean="0"/>
              <a:t>Inc.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82000" cy="4419600"/>
          </a:xfrm>
        </p:spPr>
        <p:txBody>
          <a:bodyPr/>
          <a:lstStyle/>
          <a:p>
            <a:r>
              <a:rPr lang="en-US" sz="2800" dirty="0"/>
              <a:t>Legal Confidential </a:t>
            </a:r>
            <a:r>
              <a:rPr lang="en-US" sz="2800" dirty="0" smtClean="0"/>
              <a:t>Communications </a:t>
            </a:r>
            <a:r>
              <a:rPr lang="en-US" sz="2800" dirty="0"/>
              <a:t>Privilege </a:t>
            </a:r>
          </a:p>
          <a:p>
            <a:pPr lvl="1"/>
            <a:r>
              <a:rPr lang="en-US" sz="2400" dirty="0"/>
              <a:t>Types of </a:t>
            </a:r>
            <a:r>
              <a:rPr lang="en-US" sz="2400" dirty="0" smtClean="0"/>
              <a:t>privilege</a:t>
            </a:r>
            <a:endParaRPr lang="en-US" sz="2400" dirty="0"/>
          </a:p>
          <a:p>
            <a:pPr lvl="1"/>
            <a:r>
              <a:rPr lang="en-US" sz="2400" dirty="0" smtClean="0"/>
              <a:t>Is the </a:t>
            </a:r>
            <a:r>
              <a:rPr lang="en-US" sz="2400" dirty="0"/>
              <a:t>l</a:t>
            </a:r>
            <a:r>
              <a:rPr lang="en-US" sz="2400" dirty="0" smtClean="0"/>
              <a:t>egal confidential </a:t>
            </a:r>
            <a:r>
              <a:rPr lang="en-US" sz="2400" dirty="0"/>
              <a:t>c</a:t>
            </a:r>
            <a:r>
              <a:rPr lang="en-US" sz="2400" dirty="0" smtClean="0"/>
              <a:t>ommunications </a:t>
            </a:r>
            <a:r>
              <a:rPr lang="en-US" sz="2400" dirty="0"/>
              <a:t>p</a:t>
            </a:r>
            <a:r>
              <a:rPr lang="en-US" sz="2400" dirty="0" smtClean="0"/>
              <a:t>rivilege concept </a:t>
            </a:r>
            <a:r>
              <a:rPr lang="en-US" sz="2400" dirty="0"/>
              <a:t>v</a:t>
            </a:r>
            <a:r>
              <a:rPr lang="en-US" sz="2400" dirty="0" smtClean="0"/>
              <a:t>alid </a:t>
            </a:r>
            <a:r>
              <a:rPr lang="en-US" sz="2400" dirty="0"/>
              <a:t>or </a:t>
            </a:r>
            <a:r>
              <a:rPr lang="en-US" sz="2400" dirty="0" smtClean="0"/>
              <a:t>applied </a:t>
            </a:r>
            <a:r>
              <a:rPr lang="en-US" sz="2400" dirty="0"/>
              <a:t>d</a:t>
            </a:r>
            <a:r>
              <a:rPr lang="en-US" sz="2400" dirty="0" smtClean="0"/>
              <a:t>ifferently </a:t>
            </a:r>
            <a:r>
              <a:rPr lang="en-US" sz="2400" dirty="0"/>
              <a:t>in the j</a:t>
            </a:r>
            <a:r>
              <a:rPr lang="en-US" sz="2400" dirty="0" smtClean="0"/>
              <a:t>urisdiction? </a:t>
            </a:r>
            <a:endParaRPr lang="en-US" sz="2400" dirty="0"/>
          </a:p>
          <a:p>
            <a:pPr lvl="1"/>
            <a:r>
              <a:rPr lang="en-US" sz="2400" dirty="0" smtClean="0"/>
              <a:t>Are there obligations </a:t>
            </a:r>
            <a:r>
              <a:rPr lang="en-US" sz="2400" dirty="0"/>
              <a:t>to </a:t>
            </a:r>
            <a:r>
              <a:rPr lang="en-US" sz="2400" dirty="0" smtClean="0"/>
              <a:t>report allegations to authorities? </a:t>
            </a:r>
            <a:endParaRPr lang="en-US" sz="2400" dirty="0"/>
          </a:p>
          <a:p>
            <a:pPr lvl="1"/>
            <a:r>
              <a:rPr lang="en-US" sz="2400" dirty="0" smtClean="0"/>
              <a:t>Does updating </a:t>
            </a:r>
            <a:r>
              <a:rPr lang="en-US" sz="2400" dirty="0"/>
              <a:t>your </a:t>
            </a:r>
            <a:r>
              <a:rPr lang="en-US" sz="2400" dirty="0" smtClean="0"/>
              <a:t>U.S. based </a:t>
            </a:r>
            <a:r>
              <a:rPr lang="en-US" sz="2400" dirty="0"/>
              <a:t>a</a:t>
            </a:r>
            <a:r>
              <a:rPr lang="en-US" sz="2400" dirty="0" smtClean="0"/>
              <a:t>ttorney </a:t>
            </a:r>
            <a:r>
              <a:rPr lang="en-US" sz="2400" dirty="0"/>
              <a:t>w</a:t>
            </a:r>
            <a:r>
              <a:rPr lang="en-US" sz="2400" dirty="0" smtClean="0"/>
              <a:t>ave </a:t>
            </a:r>
            <a:r>
              <a:rPr lang="en-US" sz="2400" dirty="0"/>
              <a:t>p</a:t>
            </a:r>
            <a:r>
              <a:rPr lang="en-US" sz="2400" dirty="0" smtClean="0"/>
              <a:t>rivilege </a:t>
            </a:r>
            <a:r>
              <a:rPr lang="en-US" sz="2400" dirty="0"/>
              <a:t>u</a:t>
            </a:r>
            <a:r>
              <a:rPr lang="en-US" sz="2400" dirty="0" smtClean="0"/>
              <a:t>nder </a:t>
            </a:r>
            <a:r>
              <a:rPr lang="en-US" sz="2400" dirty="0"/>
              <a:t>l</a:t>
            </a:r>
            <a:r>
              <a:rPr lang="en-US" sz="2400" dirty="0" smtClean="0"/>
              <a:t>ocal </a:t>
            </a:r>
            <a:r>
              <a:rPr lang="en-US" sz="2400" dirty="0"/>
              <a:t>l</a:t>
            </a:r>
            <a:r>
              <a:rPr lang="en-US" sz="2400" dirty="0" smtClean="0"/>
              <a:t>aw</a:t>
            </a:r>
            <a:r>
              <a:rPr lang="en-US" sz="2400" dirty="0"/>
              <a:t>?</a:t>
            </a:r>
          </a:p>
          <a:p>
            <a:pPr lvl="2"/>
            <a:endParaRPr lang="en-US" sz="24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55" y="1524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Strategies and Recommendations: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to Do …….</a:t>
            </a:r>
          </a:p>
        </p:txBody>
      </p:sp>
    </p:spTree>
    <p:extLst>
      <p:ext uri="{BB962C8B-B14F-4D97-AF65-F5344CB8AC3E}">
        <p14:creationId xmlns:p14="http://schemas.microsoft.com/office/powerpoint/2010/main" val="15284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82000" cy="4419600"/>
          </a:xfrm>
        </p:spPr>
        <p:txBody>
          <a:bodyPr/>
          <a:lstStyle/>
          <a:p>
            <a:r>
              <a:rPr lang="en-US" sz="2800" dirty="0" smtClean="0"/>
              <a:t>Operational </a:t>
            </a:r>
            <a:r>
              <a:rPr lang="en-US" sz="2800" dirty="0"/>
              <a:t>Considerations</a:t>
            </a:r>
          </a:p>
          <a:p>
            <a:pPr lvl="1"/>
            <a:r>
              <a:rPr lang="en-US" sz="2400" dirty="0"/>
              <a:t>Confidentiality </a:t>
            </a:r>
          </a:p>
          <a:p>
            <a:pPr lvl="1"/>
            <a:r>
              <a:rPr lang="en-US" sz="2400" dirty="0" smtClean="0"/>
              <a:t>Who </a:t>
            </a:r>
            <a:r>
              <a:rPr lang="en-US" sz="2400" dirty="0"/>
              <a:t>should lead the investigation?</a:t>
            </a:r>
          </a:p>
          <a:p>
            <a:pPr lvl="2"/>
            <a:r>
              <a:rPr lang="en-US" dirty="0"/>
              <a:t>Internal vs. </a:t>
            </a:r>
            <a:r>
              <a:rPr lang="en-US" dirty="0" smtClean="0"/>
              <a:t>external </a:t>
            </a:r>
            <a:r>
              <a:rPr lang="en-US" dirty="0"/>
              <a:t>i</a:t>
            </a:r>
            <a:r>
              <a:rPr lang="en-US" dirty="0" smtClean="0"/>
              <a:t>nvestigators </a:t>
            </a:r>
            <a:endParaRPr lang="en-US" dirty="0"/>
          </a:p>
          <a:p>
            <a:pPr lvl="2"/>
            <a:r>
              <a:rPr lang="en-US" dirty="0"/>
              <a:t>Internal; </a:t>
            </a:r>
            <a:r>
              <a:rPr lang="en-US" dirty="0" smtClean="0"/>
              <a:t>group </a:t>
            </a:r>
            <a:r>
              <a:rPr lang="en-US" dirty="0"/>
              <a:t>with </a:t>
            </a:r>
            <a:r>
              <a:rPr lang="en-US" dirty="0" smtClean="0"/>
              <a:t>jurisdictional </a:t>
            </a:r>
            <a:r>
              <a:rPr lang="en-US" dirty="0"/>
              <a:t>responsibility </a:t>
            </a:r>
          </a:p>
          <a:p>
            <a:pPr lvl="1"/>
            <a:r>
              <a:rPr lang="en-US" sz="2400" dirty="0"/>
              <a:t>Investigative </a:t>
            </a:r>
            <a:r>
              <a:rPr lang="en-US" sz="2400" dirty="0" smtClean="0"/>
              <a:t>support </a:t>
            </a:r>
            <a:endParaRPr lang="en-US" sz="2400" dirty="0"/>
          </a:p>
          <a:p>
            <a:pPr lvl="1"/>
            <a:r>
              <a:rPr lang="en-US" sz="2400" dirty="0"/>
              <a:t>Key </a:t>
            </a:r>
            <a:r>
              <a:rPr lang="en-US" sz="2400" dirty="0" smtClean="0"/>
              <a:t>witness </a:t>
            </a:r>
            <a:r>
              <a:rPr lang="en-US" sz="2400" dirty="0"/>
              <a:t>and </a:t>
            </a:r>
            <a:r>
              <a:rPr lang="en-US" sz="2400" dirty="0" smtClean="0"/>
              <a:t>subject </a:t>
            </a:r>
            <a:r>
              <a:rPr lang="en-US" sz="2400" dirty="0"/>
              <a:t>a</a:t>
            </a:r>
            <a:r>
              <a:rPr lang="en-US" sz="2400" dirty="0" smtClean="0"/>
              <a:t>vailability- vacation</a:t>
            </a:r>
            <a:r>
              <a:rPr lang="en-US" sz="2400" dirty="0"/>
              <a:t>, </a:t>
            </a:r>
            <a:r>
              <a:rPr lang="en-US" sz="2400" dirty="0" smtClean="0"/>
              <a:t>medical</a:t>
            </a:r>
            <a:r>
              <a:rPr lang="en-US" sz="2400" dirty="0"/>
              <a:t>, </a:t>
            </a:r>
            <a:r>
              <a:rPr lang="en-US" sz="2400" dirty="0" smtClean="0"/>
              <a:t>holiday  </a:t>
            </a:r>
            <a:endParaRPr lang="en-US" sz="2400" dirty="0"/>
          </a:p>
          <a:p>
            <a:pPr lvl="2"/>
            <a:endParaRPr lang="en-US" sz="24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algn="ctr"/>
            <a:r>
              <a:rPr lang="en-US" dirty="0"/>
              <a:t>Strategies and Recommendations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What to Do …….</a:t>
            </a:r>
          </a:p>
        </p:txBody>
      </p:sp>
    </p:spTree>
    <p:extLst>
      <p:ext uri="{BB962C8B-B14F-4D97-AF65-F5344CB8AC3E}">
        <p14:creationId xmlns:p14="http://schemas.microsoft.com/office/powerpoint/2010/main" val="779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pPr algn="ctr"/>
            <a:r>
              <a:rPr lang="en-US" dirty="0" smtClean="0"/>
              <a:t>Recommendation: </a:t>
            </a:r>
            <a:br>
              <a:rPr lang="en-US" dirty="0" smtClean="0"/>
            </a:br>
            <a:r>
              <a:rPr lang="en-US" dirty="0" smtClean="0"/>
              <a:t>Avoid Tipping Off the Fraudster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4165622" cy="4114800"/>
          </a:xfrm>
        </p:spPr>
        <p:txBody>
          <a:bodyPr/>
          <a:lstStyle/>
          <a:p>
            <a:r>
              <a:rPr lang="en-US" sz="2800" dirty="0"/>
              <a:t>Confidentiality P</a:t>
            </a:r>
            <a:r>
              <a:rPr lang="en-US" sz="2800" dirty="0" smtClean="0"/>
              <a:t>olicies </a:t>
            </a:r>
            <a:r>
              <a:rPr lang="en-US" sz="2800" dirty="0"/>
              <a:t>and F</a:t>
            </a:r>
            <a:r>
              <a:rPr lang="en-US" sz="2800" dirty="0" smtClean="0"/>
              <a:t>orms </a:t>
            </a:r>
          </a:p>
          <a:p>
            <a:pPr lvl="1"/>
            <a:r>
              <a:rPr lang="en-US" sz="2400" dirty="0" smtClean="0"/>
              <a:t>“Need to know” clause</a:t>
            </a:r>
          </a:p>
          <a:p>
            <a:pPr lvl="1"/>
            <a:r>
              <a:rPr lang="en-US" sz="2400" dirty="0" smtClean="0"/>
              <a:t>NLRA – U.S. only</a:t>
            </a:r>
          </a:p>
          <a:p>
            <a:r>
              <a:rPr lang="en-US" sz="2800" dirty="0"/>
              <a:t>Know </a:t>
            </a:r>
            <a:r>
              <a:rPr lang="en-US" sz="2800" dirty="0" smtClean="0"/>
              <a:t>What </a:t>
            </a:r>
            <a:r>
              <a:rPr lang="en-US" sz="2800" dirty="0"/>
              <a:t>to </a:t>
            </a:r>
            <a:r>
              <a:rPr lang="en-US" sz="2800" dirty="0" smtClean="0"/>
              <a:t>Do </a:t>
            </a:r>
            <a:r>
              <a:rPr lang="en-US" sz="2800" dirty="0"/>
              <a:t>if F</a:t>
            </a:r>
            <a:r>
              <a:rPr lang="en-US" sz="2800" dirty="0" smtClean="0"/>
              <a:t>raudster </a:t>
            </a:r>
            <a:r>
              <a:rPr lang="en-US" sz="2800" dirty="0"/>
              <a:t>is </a:t>
            </a:r>
            <a:r>
              <a:rPr lang="en-US" sz="2800" dirty="0" smtClean="0"/>
              <a:t>Tipped </a:t>
            </a:r>
            <a:r>
              <a:rPr lang="en-US" sz="2800" dirty="0"/>
              <a:t>off E</a:t>
            </a:r>
            <a:r>
              <a:rPr lang="en-US" sz="2800" dirty="0" smtClean="0"/>
              <a:t>arly</a:t>
            </a:r>
          </a:p>
          <a:p>
            <a:pPr lvl="1"/>
            <a:endParaRPr lang="en-US" sz="2600" dirty="0"/>
          </a:p>
        </p:txBody>
      </p:sp>
      <p:pic>
        <p:nvPicPr>
          <p:cNvPr id="2050" name="Picture 2" descr="G:\Everyone\ACFE Artwork and Templates\Images\_From Research\Paper shredding\shredded-docu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048000" cy="200868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9530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885" y="152400"/>
            <a:ext cx="9144000" cy="838200"/>
          </a:xfrm>
        </p:spPr>
        <p:txBody>
          <a:bodyPr/>
          <a:lstStyle/>
          <a:p>
            <a:pPr algn="ctr"/>
            <a:r>
              <a:rPr lang="en-US" dirty="0" smtClean="0"/>
              <a:t>Example of U.S. Interview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Strategies and Recommendations: </a:t>
            </a:r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23222" cy="4343400"/>
          </a:xfrm>
        </p:spPr>
        <p:txBody>
          <a:bodyPr/>
          <a:lstStyle/>
          <a:p>
            <a:r>
              <a:rPr lang="en-US" sz="2800" dirty="0" smtClean="0"/>
              <a:t>Be </a:t>
            </a:r>
            <a:r>
              <a:rPr lang="en-US" sz="2800" dirty="0"/>
              <a:t>C</a:t>
            </a:r>
            <a:r>
              <a:rPr lang="en-US" sz="2800" dirty="0" smtClean="0"/>
              <a:t>ognizant </a:t>
            </a:r>
            <a:r>
              <a:rPr lang="en-US" sz="2800" dirty="0"/>
              <a:t>of </a:t>
            </a:r>
            <a:r>
              <a:rPr lang="en-US" sz="2800" dirty="0" smtClean="0"/>
              <a:t>What </a:t>
            </a:r>
            <a:r>
              <a:rPr lang="en-US" sz="2800" dirty="0"/>
              <a:t>is </a:t>
            </a:r>
            <a:r>
              <a:rPr lang="en-US" sz="2800" dirty="0" smtClean="0"/>
              <a:t>Allowed </a:t>
            </a:r>
            <a:r>
              <a:rPr lang="en-US" sz="2800" dirty="0"/>
              <a:t>by </a:t>
            </a:r>
            <a:r>
              <a:rPr lang="en-US" sz="2800" dirty="0" smtClean="0"/>
              <a:t>Law </a:t>
            </a:r>
            <a:r>
              <a:rPr lang="en-US" sz="2800" dirty="0"/>
              <a:t>and </a:t>
            </a:r>
            <a:r>
              <a:rPr lang="en-US" sz="2800" dirty="0" smtClean="0"/>
              <a:t>What </a:t>
            </a:r>
            <a:r>
              <a:rPr lang="en-US" sz="2800" dirty="0"/>
              <a:t>is </a:t>
            </a:r>
            <a:r>
              <a:rPr lang="en-US" sz="2800" dirty="0" smtClean="0"/>
              <a:t>Acceptable </a:t>
            </a:r>
            <a:r>
              <a:rPr lang="en-US" sz="2800" dirty="0"/>
              <a:t>C</a:t>
            </a:r>
            <a:r>
              <a:rPr lang="en-US" sz="2800" dirty="0" smtClean="0"/>
              <a:t>ulturally</a:t>
            </a:r>
            <a:endParaRPr lang="en-US" sz="2800" dirty="0"/>
          </a:p>
          <a:p>
            <a:r>
              <a:rPr lang="en-US" sz="2800" dirty="0"/>
              <a:t>It </a:t>
            </a:r>
            <a:r>
              <a:rPr lang="en-US" sz="2800" dirty="0" smtClean="0"/>
              <a:t>Must </a:t>
            </a:r>
            <a:r>
              <a:rPr lang="en-US" sz="2800" dirty="0"/>
              <a:t>be </a:t>
            </a:r>
            <a:r>
              <a:rPr lang="en-US" sz="2800" dirty="0" smtClean="0"/>
              <a:t>Clear </a:t>
            </a:r>
            <a:r>
              <a:rPr lang="en-US" sz="2800" dirty="0"/>
              <a:t>to the </a:t>
            </a:r>
            <a:r>
              <a:rPr lang="en-US" sz="2800" dirty="0" smtClean="0"/>
              <a:t>Interviewee </a:t>
            </a:r>
            <a:r>
              <a:rPr lang="en-US" sz="2800" dirty="0"/>
              <a:t>the I</a:t>
            </a:r>
            <a:r>
              <a:rPr lang="en-US" sz="2800" dirty="0" smtClean="0"/>
              <a:t>nterview </a:t>
            </a:r>
            <a:r>
              <a:rPr lang="en-US" sz="2800" dirty="0"/>
              <a:t>is </a:t>
            </a:r>
            <a:r>
              <a:rPr lang="en-US" sz="2800" dirty="0" smtClean="0"/>
              <a:t>Voluntary </a:t>
            </a:r>
            <a:r>
              <a:rPr lang="en-US" sz="2800" dirty="0"/>
              <a:t>and the </a:t>
            </a:r>
            <a:r>
              <a:rPr lang="en-US" sz="2800" dirty="0" smtClean="0"/>
              <a:t>Interview </a:t>
            </a:r>
            <a:r>
              <a:rPr lang="en-US" sz="2800" dirty="0"/>
              <a:t>can be </a:t>
            </a:r>
            <a:r>
              <a:rPr lang="en-US" sz="2800" dirty="0" smtClean="0"/>
              <a:t>Terminated </a:t>
            </a:r>
            <a:r>
              <a:rPr lang="en-US" sz="2800" dirty="0"/>
              <a:t>at </a:t>
            </a:r>
            <a:r>
              <a:rPr lang="en-US" sz="2800" dirty="0" smtClean="0"/>
              <a:t>Anytime</a:t>
            </a:r>
            <a:endParaRPr lang="en-US" sz="2800" dirty="0"/>
          </a:p>
          <a:p>
            <a:r>
              <a:rPr lang="en-US" sz="2800" dirty="0"/>
              <a:t>Do </a:t>
            </a:r>
            <a:r>
              <a:rPr lang="en-US" sz="2800" dirty="0" smtClean="0"/>
              <a:t>Employees and/or Contractors </a:t>
            </a:r>
            <a:r>
              <a:rPr lang="en-US" sz="2800" dirty="0"/>
              <a:t>h</a:t>
            </a:r>
            <a:r>
              <a:rPr lang="en-US" sz="2800" dirty="0" smtClean="0"/>
              <a:t>ave </a:t>
            </a:r>
            <a:r>
              <a:rPr lang="en-US" sz="2800" dirty="0"/>
              <a:t>an O</a:t>
            </a:r>
            <a:r>
              <a:rPr lang="en-US" sz="2800" dirty="0" smtClean="0"/>
              <a:t>bligation </a:t>
            </a:r>
            <a:r>
              <a:rPr lang="en-US" sz="2800" dirty="0"/>
              <a:t>to C</a:t>
            </a:r>
            <a:r>
              <a:rPr lang="en-US" sz="2800" dirty="0" smtClean="0"/>
              <a:t>ooperate </a:t>
            </a:r>
            <a:r>
              <a:rPr lang="en-US" sz="2800" dirty="0"/>
              <a:t>or R</a:t>
            </a:r>
            <a:r>
              <a:rPr lang="en-US" sz="2800" dirty="0" smtClean="0"/>
              <a:t>ight </a:t>
            </a:r>
            <a:r>
              <a:rPr lang="en-US" sz="2800" dirty="0"/>
              <a:t>to R</a:t>
            </a:r>
            <a:r>
              <a:rPr lang="en-US" sz="2800" dirty="0" smtClean="0"/>
              <a:t>efuse </a:t>
            </a:r>
            <a:endParaRPr lang="en-US" sz="2800" dirty="0"/>
          </a:p>
          <a:p>
            <a:pPr lvl="1"/>
            <a:r>
              <a:rPr lang="en-US" sz="2400" dirty="0"/>
              <a:t>Failure to </a:t>
            </a:r>
            <a:r>
              <a:rPr lang="en-US" sz="2400" dirty="0" smtClean="0"/>
              <a:t>cooperate </a:t>
            </a:r>
            <a:r>
              <a:rPr lang="en-US" sz="2400" dirty="0"/>
              <a:t>my </a:t>
            </a:r>
            <a:r>
              <a:rPr lang="en-US" sz="2400" dirty="0" smtClean="0"/>
              <a:t>result </a:t>
            </a:r>
            <a:r>
              <a:rPr lang="en-US" sz="2400" dirty="0"/>
              <a:t>in </a:t>
            </a:r>
            <a:r>
              <a:rPr lang="en-US" sz="2400" dirty="0" smtClean="0"/>
              <a:t>disciplinary </a:t>
            </a:r>
            <a:r>
              <a:rPr lang="en-US" sz="2400" dirty="0"/>
              <a:t>a</a:t>
            </a:r>
            <a:r>
              <a:rPr lang="en-US" sz="2400" dirty="0" smtClean="0"/>
              <a:t>ction </a:t>
            </a:r>
            <a:endParaRPr lang="en-US" sz="24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Strategies and Recommendations: </a:t>
            </a:r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23222" cy="4343400"/>
          </a:xfrm>
        </p:spPr>
        <p:txBody>
          <a:bodyPr/>
          <a:lstStyle/>
          <a:p>
            <a:r>
              <a:rPr lang="en-US" sz="2800" dirty="0" smtClean="0"/>
              <a:t>Union Representative</a:t>
            </a:r>
            <a:r>
              <a:rPr lang="en-US" sz="2800" dirty="0"/>
              <a:t>, </a:t>
            </a:r>
            <a:r>
              <a:rPr lang="en-US" sz="2800" dirty="0" smtClean="0"/>
              <a:t>Works </a:t>
            </a:r>
            <a:r>
              <a:rPr lang="en-US" sz="2800" dirty="0"/>
              <a:t>C</a:t>
            </a:r>
            <a:r>
              <a:rPr lang="en-US" sz="2800" dirty="0" smtClean="0"/>
              <a:t>ouncil </a:t>
            </a:r>
            <a:r>
              <a:rPr lang="en-US" sz="2800" dirty="0"/>
              <a:t>or </a:t>
            </a:r>
            <a:r>
              <a:rPr lang="en-US" sz="2800" dirty="0" smtClean="0"/>
              <a:t>Third </a:t>
            </a:r>
            <a:r>
              <a:rPr lang="en-US" sz="2800" dirty="0"/>
              <a:t>P</a:t>
            </a:r>
            <a:r>
              <a:rPr lang="en-US" sz="2800" dirty="0" smtClean="0"/>
              <a:t>arty </a:t>
            </a:r>
            <a:r>
              <a:rPr lang="en-US" sz="2800" dirty="0"/>
              <a:t>R</a:t>
            </a:r>
            <a:r>
              <a:rPr lang="en-US" sz="2800" dirty="0" smtClean="0"/>
              <a:t>epresentatives  </a:t>
            </a:r>
            <a:endParaRPr lang="en-US" sz="2800" dirty="0"/>
          </a:p>
          <a:p>
            <a:r>
              <a:rPr lang="en-US" sz="2800" dirty="0"/>
              <a:t>Prior N</a:t>
            </a:r>
            <a:r>
              <a:rPr lang="en-US" sz="2800" dirty="0" smtClean="0"/>
              <a:t>otification </a:t>
            </a:r>
            <a:r>
              <a:rPr lang="en-US" sz="2800" dirty="0"/>
              <a:t>vs. S</a:t>
            </a:r>
            <a:r>
              <a:rPr lang="en-US" sz="2800" dirty="0" smtClean="0"/>
              <a:t>urprise</a:t>
            </a:r>
            <a:endParaRPr lang="en-US" sz="2800" dirty="0"/>
          </a:p>
          <a:p>
            <a:pPr lvl="1"/>
            <a:r>
              <a:rPr lang="en-US" sz="2400" dirty="0"/>
              <a:t>Generally </a:t>
            </a:r>
            <a:r>
              <a:rPr lang="en-US" sz="2400" dirty="0" smtClean="0"/>
              <a:t>best </a:t>
            </a:r>
            <a:r>
              <a:rPr lang="en-US" sz="2400" dirty="0"/>
              <a:t>n</a:t>
            </a:r>
            <a:r>
              <a:rPr lang="en-US" sz="2400" dirty="0" smtClean="0"/>
              <a:t>ot </a:t>
            </a:r>
            <a:r>
              <a:rPr lang="en-US" sz="2400" dirty="0"/>
              <a:t>to notify</a:t>
            </a:r>
          </a:p>
          <a:p>
            <a:pPr lvl="1"/>
            <a:r>
              <a:rPr lang="en-US" sz="2400" dirty="0"/>
              <a:t>Must confirm </a:t>
            </a:r>
            <a:r>
              <a:rPr lang="en-US" sz="2400" dirty="0" smtClean="0"/>
              <a:t>interviewee’s </a:t>
            </a:r>
            <a:r>
              <a:rPr lang="en-US" sz="2400" dirty="0"/>
              <a:t>a</a:t>
            </a:r>
            <a:r>
              <a:rPr lang="en-US" sz="2400" dirty="0" smtClean="0"/>
              <a:t>vailability </a:t>
            </a:r>
            <a:r>
              <a:rPr lang="en-US" sz="2400" dirty="0"/>
              <a:t>d</a:t>
            </a:r>
            <a:r>
              <a:rPr lang="en-US" sz="2400" dirty="0" smtClean="0"/>
              <a:t>uring </a:t>
            </a:r>
            <a:r>
              <a:rPr lang="en-US" sz="2400" dirty="0"/>
              <a:t>the </a:t>
            </a:r>
            <a:r>
              <a:rPr lang="en-US" sz="2400" dirty="0" smtClean="0"/>
              <a:t>pre-investigation</a:t>
            </a:r>
            <a:endParaRPr lang="en-US" sz="2400" dirty="0"/>
          </a:p>
          <a:p>
            <a:pPr lvl="2"/>
            <a:endParaRPr lang="en-US" sz="20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ctr"/>
            <a:r>
              <a:rPr lang="en-US" dirty="0"/>
              <a:t>Strategies and Recommendations: Interviewing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23222" cy="4343400"/>
          </a:xfrm>
        </p:spPr>
        <p:txBody>
          <a:bodyPr/>
          <a:lstStyle/>
          <a:p>
            <a:r>
              <a:rPr lang="en-US" sz="2800" dirty="0" smtClean="0"/>
              <a:t>Written </a:t>
            </a:r>
            <a:r>
              <a:rPr lang="en-US" sz="2800" dirty="0"/>
              <a:t>S</a:t>
            </a:r>
            <a:r>
              <a:rPr lang="en-US" sz="2800" dirty="0" smtClean="0"/>
              <a:t>tatement</a:t>
            </a:r>
            <a:endParaRPr lang="en-US" sz="2800" dirty="0"/>
          </a:p>
          <a:p>
            <a:pPr lvl="1"/>
            <a:r>
              <a:rPr lang="en-US" sz="2400" dirty="0"/>
              <a:t>Native </a:t>
            </a:r>
            <a:r>
              <a:rPr lang="en-US" sz="2400" dirty="0" smtClean="0"/>
              <a:t>language (statement </a:t>
            </a:r>
            <a:r>
              <a:rPr lang="en-US" sz="2400" dirty="0"/>
              <a:t>t</a:t>
            </a:r>
            <a:r>
              <a:rPr lang="en-US" sz="2400" dirty="0" smtClean="0"/>
              <a:t>ranslation </a:t>
            </a:r>
            <a:r>
              <a:rPr lang="en-US" sz="2400" dirty="0"/>
              <a:t>as </a:t>
            </a:r>
            <a:r>
              <a:rPr lang="en-US" sz="2400" dirty="0" smtClean="0"/>
              <a:t>soon </a:t>
            </a:r>
            <a:r>
              <a:rPr lang="en-US" sz="2400" dirty="0"/>
              <a:t>as </a:t>
            </a:r>
            <a:r>
              <a:rPr lang="en-US" sz="2400" dirty="0" smtClean="0"/>
              <a:t>possible).</a:t>
            </a:r>
            <a:endParaRPr lang="en-US" sz="2400" dirty="0"/>
          </a:p>
          <a:p>
            <a:pPr lvl="1"/>
            <a:r>
              <a:rPr lang="en-US" sz="2400" dirty="0"/>
              <a:t>Statements are </a:t>
            </a:r>
            <a:r>
              <a:rPr lang="en-US" sz="2400" dirty="0" smtClean="0"/>
              <a:t>evidence. </a:t>
            </a:r>
            <a:endParaRPr lang="en-US" sz="2400" dirty="0"/>
          </a:p>
          <a:p>
            <a:pPr lvl="1"/>
            <a:r>
              <a:rPr lang="en-US" sz="2400" dirty="0"/>
              <a:t>Provide a </a:t>
            </a:r>
            <a:r>
              <a:rPr lang="en-US" sz="2400" dirty="0" smtClean="0"/>
              <a:t>copy </a:t>
            </a:r>
            <a:r>
              <a:rPr lang="en-US" sz="2400" dirty="0"/>
              <a:t>to the </a:t>
            </a:r>
            <a:r>
              <a:rPr lang="en-US" sz="2400" dirty="0" smtClean="0"/>
              <a:t>employee?</a:t>
            </a:r>
            <a:endParaRPr lang="en-US" sz="2400" dirty="0"/>
          </a:p>
          <a:p>
            <a:r>
              <a:rPr lang="en-US" sz="2800" dirty="0"/>
              <a:t>Audio R</a:t>
            </a:r>
            <a:r>
              <a:rPr lang="en-US" sz="2800" dirty="0" smtClean="0"/>
              <a:t>ecording </a:t>
            </a:r>
            <a:r>
              <a:rPr lang="en-US" sz="2800" dirty="0"/>
              <a:t>I</a:t>
            </a:r>
            <a:r>
              <a:rPr lang="en-US" sz="2800" dirty="0" smtClean="0"/>
              <a:t>nterviews </a:t>
            </a:r>
            <a:endParaRPr lang="en-US" sz="2800" dirty="0"/>
          </a:p>
          <a:p>
            <a:pPr lvl="1"/>
            <a:r>
              <a:rPr lang="en-US" sz="2400" dirty="0"/>
              <a:t>Is audio </a:t>
            </a:r>
            <a:r>
              <a:rPr lang="en-US" sz="2400" dirty="0" smtClean="0"/>
              <a:t>recording </a:t>
            </a:r>
            <a:r>
              <a:rPr lang="en-US" sz="2400" dirty="0"/>
              <a:t>a </a:t>
            </a:r>
            <a:r>
              <a:rPr lang="en-US" sz="2400" dirty="0" smtClean="0"/>
              <a:t>prudent </a:t>
            </a:r>
            <a:r>
              <a:rPr lang="en-US" sz="2400" dirty="0"/>
              <a:t>s</a:t>
            </a:r>
            <a:r>
              <a:rPr lang="en-US" sz="2400" dirty="0" smtClean="0"/>
              <a:t>trategy ?   </a:t>
            </a:r>
            <a:endParaRPr lang="en-US" sz="2400" dirty="0"/>
          </a:p>
          <a:p>
            <a:pPr lvl="1"/>
            <a:r>
              <a:rPr lang="en-US" sz="2400" dirty="0"/>
              <a:t>Would audio recordings be discoverable or protected? </a:t>
            </a:r>
            <a:endParaRPr lang="en-US" sz="24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52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Strategies and </a:t>
            </a:r>
            <a:r>
              <a:rPr lang="en-US" dirty="0" smtClean="0"/>
              <a:t>Recommendations:</a:t>
            </a:r>
            <a:br>
              <a:rPr lang="en-US" dirty="0" smtClean="0"/>
            </a:br>
            <a:r>
              <a:rPr lang="en-US" dirty="0" smtClean="0"/>
              <a:t>Findings/Final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467600" cy="4114800"/>
          </a:xfrm>
        </p:spPr>
        <p:txBody>
          <a:bodyPr/>
          <a:lstStyle/>
          <a:p>
            <a:r>
              <a:rPr lang="en-US" sz="2800" dirty="0"/>
              <a:t>Consult with Legal </a:t>
            </a:r>
            <a:r>
              <a:rPr lang="en-US" sz="2800" dirty="0" smtClean="0"/>
              <a:t>Regarding </a:t>
            </a:r>
            <a:r>
              <a:rPr lang="en-US" sz="2800" dirty="0"/>
              <a:t>the </a:t>
            </a:r>
            <a:r>
              <a:rPr lang="en-US" sz="2800" dirty="0" smtClean="0"/>
              <a:t>Findings </a:t>
            </a:r>
            <a:r>
              <a:rPr lang="en-US" sz="2800" dirty="0"/>
              <a:t>and Final Report Format</a:t>
            </a:r>
          </a:p>
          <a:p>
            <a:pPr lvl="1"/>
            <a:r>
              <a:rPr lang="en-US" sz="2400" dirty="0"/>
              <a:t>Verbal </a:t>
            </a:r>
            <a:r>
              <a:rPr lang="en-US" sz="2400" dirty="0" smtClean="0"/>
              <a:t>report</a:t>
            </a:r>
            <a:endParaRPr lang="en-US" sz="2400" dirty="0"/>
          </a:p>
          <a:p>
            <a:pPr lvl="1"/>
            <a:r>
              <a:rPr lang="en-US" sz="2400" dirty="0"/>
              <a:t>Written </a:t>
            </a:r>
            <a:r>
              <a:rPr lang="en-US" sz="2400" dirty="0" smtClean="0"/>
              <a:t>report</a:t>
            </a:r>
            <a:endParaRPr lang="en-US" sz="2400" dirty="0"/>
          </a:p>
          <a:p>
            <a:pPr lvl="2"/>
            <a:r>
              <a:rPr lang="en-US" sz="2200" dirty="0"/>
              <a:t>Prepared by the </a:t>
            </a:r>
            <a:r>
              <a:rPr lang="en-US" sz="2200" dirty="0" smtClean="0"/>
              <a:t>investigative team?</a:t>
            </a:r>
            <a:endParaRPr lang="en-US" sz="2200" dirty="0"/>
          </a:p>
          <a:p>
            <a:pPr lvl="2"/>
            <a:r>
              <a:rPr lang="en-US" sz="2200" dirty="0"/>
              <a:t>Prepared by an </a:t>
            </a:r>
            <a:r>
              <a:rPr lang="en-US" sz="2200" dirty="0" smtClean="0"/>
              <a:t>attorney </a:t>
            </a:r>
            <a:r>
              <a:rPr lang="en-US" sz="2200" dirty="0"/>
              <a:t>with assistance from the </a:t>
            </a:r>
            <a:r>
              <a:rPr lang="en-US" sz="2200" dirty="0" smtClean="0"/>
              <a:t>investigative team?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06167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3" y="1524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Strategies and </a:t>
            </a:r>
            <a:r>
              <a:rPr lang="en-US" dirty="0" smtClean="0"/>
              <a:t>Recommendations: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Findings/Final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467600" cy="4038600"/>
          </a:xfrm>
        </p:spPr>
        <p:txBody>
          <a:bodyPr/>
          <a:lstStyle/>
          <a:p>
            <a:r>
              <a:rPr lang="en-US" sz="2800" dirty="0" smtClean="0"/>
              <a:t>Human </a:t>
            </a:r>
            <a:r>
              <a:rPr lang="en-US" sz="2800" dirty="0"/>
              <a:t>Resources</a:t>
            </a:r>
          </a:p>
          <a:p>
            <a:pPr lvl="1"/>
            <a:r>
              <a:rPr lang="en-US" sz="2400" dirty="0"/>
              <a:t>What documentation is required to move forward with </a:t>
            </a:r>
            <a:r>
              <a:rPr lang="en-US" sz="2400" dirty="0" smtClean="0"/>
              <a:t>employee </a:t>
            </a:r>
            <a:r>
              <a:rPr lang="en-US" sz="2400" dirty="0"/>
              <a:t>or </a:t>
            </a:r>
            <a:r>
              <a:rPr lang="en-US" sz="2400" dirty="0" smtClean="0"/>
              <a:t>contractor </a:t>
            </a:r>
            <a:r>
              <a:rPr lang="en-US" sz="2400" dirty="0"/>
              <a:t>disciplinary </a:t>
            </a:r>
            <a:r>
              <a:rPr lang="en-US" sz="2400" dirty="0" smtClean="0"/>
              <a:t>action? </a:t>
            </a:r>
            <a:endParaRPr lang="en-US" sz="2400" dirty="0"/>
          </a:p>
          <a:p>
            <a:pPr lvl="2"/>
            <a:r>
              <a:rPr lang="en-US" sz="2200" dirty="0"/>
              <a:t>Verbal </a:t>
            </a:r>
            <a:r>
              <a:rPr lang="en-US" sz="2200" dirty="0" smtClean="0"/>
              <a:t>report?</a:t>
            </a:r>
            <a:endParaRPr lang="en-US" sz="2200" dirty="0"/>
          </a:p>
          <a:p>
            <a:pPr lvl="2"/>
            <a:r>
              <a:rPr lang="en-US" sz="2200" dirty="0"/>
              <a:t>Written </a:t>
            </a:r>
            <a:r>
              <a:rPr lang="en-US" sz="2200" dirty="0" smtClean="0"/>
              <a:t>summary </a:t>
            </a:r>
            <a:r>
              <a:rPr lang="en-US" sz="2200" dirty="0"/>
              <a:t>for each </a:t>
            </a:r>
            <a:r>
              <a:rPr lang="en-US" sz="2200" dirty="0" smtClean="0"/>
              <a:t>person?</a:t>
            </a:r>
            <a:endParaRPr lang="en-US" sz="2200" dirty="0"/>
          </a:p>
          <a:p>
            <a:pPr lvl="2"/>
            <a:r>
              <a:rPr lang="en-US" sz="2200" dirty="0"/>
              <a:t>Are </a:t>
            </a:r>
            <a:r>
              <a:rPr lang="en-US" sz="2200" dirty="0" smtClean="0"/>
              <a:t>copies </a:t>
            </a:r>
            <a:r>
              <a:rPr lang="en-US" sz="2200" dirty="0"/>
              <a:t>of </a:t>
            </a:r>
            <a:r>
              <a:rPr lang="en-US" sz="2200" dirty="0" smtClean="0"/>
              <a:t>backup </a:t>
            </a:r>
            <a:r>
              <a:rPr lang="en-US" sz="2200" dirty="0"/>
              <a:t>d</a:t>
            </a:r>
            <a:r>
              <a:rPr lang="en-US" sz="2200" dirty="0" smtClean="0"/>
              <a:t>ocumentation required?</a:t>
            </a:r>
            <a:endParaRPr lang="en-US" sz="2200" dirty="0"/>
          </a:p>
          <a:p>
            <a:pPr lvl="2"/>
            <a:r>
              <a:rPr lang="en-US" sz="2200" dirty="0"/>
              <a:t>Ensure copies </a:t>
            </a:r>
            <a:r>
              <a:rPr lang="en-US" sz="2200" dirty="0" smtClean="0"/>
              <a:t>of polices </a:t>
            </a:r>
            <a:r>
              <a:rPr lang="en-US" sz="2200" dirty="0"/>
              <a:t>used </a:t>
            </a:r>
            <a:r>
              <a:rPr lang="en-US" sz="2200" dirty="0" smtClean="0"/>
              <a:t>for </a:t>
            </a:r>
            <a:r>
              <a:rPr lang="en-US" sz="2200" dirty="0"/>
              <a:t>disciplinary actions are included in the case </a:t>
            </a:r>
            <a:r>
              <a:rPr lang="en-US" sz="2200" dirty="0" smtClean="0"/>
              <a:t>file.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19046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004A74"/>
                </a:solidFill>
              </a:rPr>
              <a:t>THANK YOU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  <p:pic>
        <p:nvPicPr>
          <p:cNvPr id="2050" name="Picture 2" descr="http://www.magicalmaths.org/wp-content/uploads/2012/11/questions_answers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0"/>
            <a:ext cx="266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683509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1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26"/>
          </a:xfrm>
        </p:spPr>
        <p:txBody>
          <a:bodyPr/>
          <a:lstStyle/>
          <a:p>
            <a:pPr algn="ctr"/>
            <a:r>
              <a:rPr lang="en-US" dirty="0" smtClean="0"/>
              <a:t>Global Investigations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8769" cy="4114800"/>
          </a:xfrm>
        </p:spPr>
        <p:txBody>
          <a:bodyPr/>
          <a:lstStyle/>
          <a:p>
            <a:r>
              <a:rPr lang="en-US" sz="2800" dirty="0" smtClean="0"/>
              <a:t>When Allegations First Arise</a:t>
            </a:r>
          </a:p>
          <a:p>
            <a:pPr lvl="1"/>
            <a:r>
              <a:rPr lang="en-US" sz="2400" dirty="0"/>
              <a:t>There is no single set of ground rules for conducting internal investigations </a:t>
            </a:r>
            <a:r>
              <a:rPr lang="en-US" sz="2400" dirty="0" smtClean="0"/>
              <a:t>inside or outside </a:t>
            </a:r>
            <a:r>
              <a:rPr lang="en-US" sz="2400" dirty="0"/>
              <a:t>of your home country.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26"/>
          </a:xfrm>
        </p:spPr>
        <p:txBody>
          <a:bodyPr/>
          <a:lstStyle/>
          <a:p>
            <a:pPr algn="ctr"/>
            <a:r>
              <a:rPr lang="en-US" dirty="0" smtClean="0"/>
              <a:t>Global Investigations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8769" cy="4114800"/>
          </a:xfrm>
        </p:spPr>
        <p:txBody>
          <a:bodyPr/>
          <a:lstStyle/>
          <a:p>
            <a:r>
              <a:rPr lang="en-US" sz="2800" dirty="0" smtClean="0"/>
              <a:t>Management </a:t>
            </a:r>
            <a:r>
              <a:rPr lang="en-US" sz="2800" dirty="0"/>
              <a:t>W</a:t>
            </a:r>
            <a:r>
              <a:rPr lang="en-US" sz="2800" dirty="0" smtClean="0"/>
              <a:t>ill </a:t>
            </a:r>
            <a:r>
              <a:rPr lang="en-US" sz="2800" dirty="0"/>
              <a:t>W</a:t>
            </a:r>
            <a:r>
              <a:rPr lang="en-US" sz="2800" dirty="0" smtClean="0"/>
              <a:t>ant </a:t>
            </a:r>
            <a:r>
              <a:rPr lang="en-US" sz="2800" dirty="0"/>
              <a:t>to </a:t>
            </a:r>
            <a:r>
              <a:rPr lang="en-US" sz="2800" dirty="0" smtClean="0"/>
              <a:t>Know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Is it really a fraud and who is involved?</a:t>
            </a:r>
          </a:p>
          <a:p>
            <a:pPr lvl="1"/>
            <a:r>
              <a:rPr lang="en-US" sz="2400" dirty="0" smtClean="0"/>
              <a:t>What is the loss? </a:t>
            </a:r>
          </a:p>
          <a:p>
            <a:pPr lvl="1"/>
            <a:r>
              <a:rPr lang="en-US" sz="2400" dirty="0" smtClean="0"/>
              <a:t>How did it occur and has it been stopped?</a:t>
            </a:r>
          </a:p>
          <a:p>
            <a:pPr lvl="1"/>
            <a:r>
              <a:rPr lang="en-US" sz="2400" dirty="0" smtClean="0"/>
              <a:t>How was the fraud identified?</a:t>
            </a:r>
          </a:p>
          <a:p>
            <a:pPr lvl="1"/>
            <a:r>
              <a:rPr lang="en-US" sz="2400" dirty="0" smtClean="0"/>
              <a:t>Will the fraud impact the brand or customer?</a:t>
            </a:r>
          </a:p>
          <a:p>
            <a:pPr lvl="1"/>
            <a:r>
              <a:rPr lang="en-US" sz="2400" dirty="0" smtClean="0"/>
              <a:t>Do you anticipate media coverage?</a:t>
            </a:r>
          </a:p>
          <a:p>
            <a:pPr lvl="1"/>
            <a:r>
              <a:rPr lang="en-US" sz="2400" dirty="0" smtClean="0"/>
              <a:t>Are their regulatory reporting requirements?</a:t>
            </a:r>
          </a:p>
          <a:p>
            <a:pPr lvl="1"/>
            <a:r>
              <a:rPr lang="en-US" sz="2400" dirty="0" smtClean="0"/>
              <a:t>Should law enforcement be contacted?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55" y="152400"/>
            <a:ext cx="9144000" cy="1066800"/>
          </a:xfrm>
        </p:spPr>
        <p:txBody>
          <a:bodyPr/>
          <a:lstStyle/>
          <a:p>
            <a:pPr algn="ctr"/>
            <a:r>
              <a:rPr lang="en-US" dirty="0" smtClean="0"/>
              <a:t>Strategy: What </a:t>
            </a:r>
            <a:r>
              <a:rPr lang="en-US" dirty="0"/>
              <a:t>to A</a:t>
            </a:r>
            <a:r>
              <a:rPr lang="en-US" dirty="0" smtClean="0"/>
              <a:t>ctually do First…..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4267200" cy="3200400"/>
          </a:xfrm>
        </p:spPr>
        <p:txBody>
          <a:bodyPr/>
          <a:lstStyle/>
          <a:p>
            <a:pPr marL="457200" lvl="1" indent="-457200">
              <a:buSzPct val="145000"/>
              <a:buFont typeface="Wingdings" pitchFamily="2" charset="2"/>
              <a:buChar char="§"/>
            </a:pPr>
            <a:r>
              <a:rPr lang="en-US" sz="2800" dirty="0"/>
              <a:t>Engage </a:t>
            </a:r>
            <a:r>
              <a:rPr lang="en-US" sz="2800" dirty="0" smtClean="0"/>
              <a:t>Legal/Outside Counsel</a:t>
            </a:r>
          </a:p>
          <a:p>
            <a:pPr lvl="1"/>
            <a:r>
              <a:rPr lang="en-US" sz="2400" dirty="0" smtClean="0"/>
              <a:t>Privilege/Work </a:t>
            </a:r>
            <a:r>
              <a:rPr lang="en-US" sz="2400" dirty="0"/>
              <a:t>p</a:t>
            </a:r>
            <a:r>
              <a:rPr lang="en-US" sz="2400" dirty="0" smtClean="0"/>
              <a:t>roduct</a:t>
            </a:r>
            <a:endParaRPr lang="en-US" sz="2400" dirty="0"/>
          </a:p>
          <a:p>
            <a:pPr marL="457200" lvl="1" indent="-457200">
              <a:buSzPct val="145000"/>
              <a:buFont typeface="Wingdings" charset="2"/>
              <a:buChar char="§"/>
            </a:pPr>
            <a:r>
              <a:rPr lang="en-US" sz="2800" dirty="0" smtClean="0"/>
              <a:t>Notify Proper </a:t>
            </a:r>
            <a:r>
              <a:rPr lang="en-US" sz="2800" dirty="0"/>
              <a:t>E</a:t>
            </a:r>
            <a:r>
              <a:rPr lang="en-US" sz="2800" dirty="0" smtClean="0"/>
              <a:t>xecutives</a:t>
            </a:r>
          </a:p>
          <a:p>
            <a:pPr lvl="1"/>
            <a:r>
              <a:rPr lang="en-US" sz="2400" dirty="0"/>
              <a:t>Investigative </a:t>
            </a:r>
            <a:r>
              <a:rPr lang="en-US" sz="2400" dirty="0" smtClean="0"/>
              <a:t>protocols</a:t>
            </a:r>
          </a:p>
          <a:p>
            <a:endParaRPr lang="en-US" sz="3400" dirty="0"/>
          </a:p>
          <a:p>
            <a:pPr marL="914400" lvl="2" indent="-457200">
              <a:buSzPct val="75000"/>
              <a:buFont typeface="Wingdings" charset="2"/>
              <a:buChar char="§"/>
            </a:pPr>
            <a:endParaRPr lang="en-US" b="1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G:\Everyone\ACFE Artwork and Templates\Images\_From Research\General office\BAS_030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17914"/>
            <a:ext cx="3048000" cy="2032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" y="152400"/>
            <a:ext cx="9144000" cy="838200"/>
          </a:xfrm>
        </p:spPr>
        <p:txBody>
          <a:bodyPr/>
          <a:lstStyle/>
          <a:p>
            <a:pPr algn="ctr"/>
            <a:r>
              <a:rPr lang="en-US" dirty="0" smtClean="0"/>
              <a:t>Example of Investigative Protocols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4771" y="1524000"/>
            <a:ext cx="6836229" cy="5570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21" y="2514600"/>
            <a:ext cx="7492327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968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55" y="152400"/>
            <a:ext cx="9144000" cy="1066800"/>
          </a:xfrm>
        </p:spPr>
        <p:txBody>
          <a:bodyPr/>
          <a:lstStyle/>
          <a:p>
            <a:pPr algn="ctr"/>
            <a:r>
              <a:rPr lang="en-US" dirty="0"/>
              <a:t>Strategies and Recommendations: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to Do …….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6553200" cy="5029200"/>
          </a:xfrm>
        </p:spPr>
        <p:txBody>
          <a:bodyPr/>
          <a:lstStyle/>
          <a:p>
            <a:pPr marL="457200" lvl="1" indent="-457200">
              <a:buSzPct val="145000"/>
              <a:buFont typeface="Wingdings" charset="2"/>
              <a:buChar char="§"/>
            </a:pPr>
            <a:r>
              <a:rPr lang="en-US" sz="2800" dirty="0" smtClean="0"/>
              <a:t>Investigative Plan</a:t>
            </a:r>
          </a:p>
          <a:p>
            <a:pPr lvl="2"/>
            <a:r>
              <a:rPr lang="en-US" dirty="0"/>
              <a:t>What are the a</a:t>
            </a:r>
            <a:r>
              <a:rPr lang="en-US" dirty="0" smtClean="0"/>
              <a:t>llegation(s)? </a:t>
            </a:r>
            <a:endParaRPr lang="en-US" dirty="0"/>
          </a:p>
          <a:p>
            <a:pPr lvl="2"/>
            <a:r>
              <a:rPr lang="en-US" dirty="0" smtClean="0"/>
              <a:t>Location </a:t>
            </a:r>
            <a:r>
              <a:rPr lang="en-US" dirty="0"/>
              <a:t>of the </a:t>
            </a:r>
            <a:r>
              <a:rPr lang="en-US" dirty="0" smtClean="0"/>
              <a:t>violation(s)?</a:t>
            </a:r>
            <a:endParaRPr lang="en-US" dirty="0"/>
          </a:p>
          <a:p>
            <a:pPr lvl="2"/>
            <a:r>
              <a:rPr lang="en-US" dirty="0"/>
              <a:t>Political and </a:t>
            </a:r>
            <a:r>
              <a:rPr lang="en-US" dirty="0" smtClean="0"/>
              <a:t>corruption environment? </a:t>
            </a:r>
            <a:endParaRPr lang="en-US" dirty="0"/>
          </a:p>
          <a:p>
            <a:pPr lvl="2"/>
            <a:r>
              <a:rPr lang="en-US" dirty="0"/>
              <a:t>Investigative r</a:t>
            </a:r>
            <a:r>
              <a:rPr lang="en-US" dirty="0" smtClean="0"/>
              <a:t>esources</a:t>
            </a:r>
          </a:p>
          <a:p>
            <a:pPr lvl="3"/>
            <a:r>
              <a:rPr lang="en-US" sz="2200" dirty="0" smtClean="0"/>
              <a:t>Internal vs. external</a:t>
            </a:r>
          </a:p>
          <a:p>
            <a:pPr lvl="3"/>
            <a:r>
              <a:rPr lang="en-US" sz="2200" dirty="0" smtClean="0"/>
              <a:t>Language assistance</a:t>
            </a:r>
            <a:endParaRPr lang="en-US" sz="2200" dirty="0"/>
          </a:p>
          <a:p>
            <a:pPr lvl="2"/>
            <a:r>
              <a:rPr lang="en-US" dirty="0"/>
              <a:t>Does local law, </a:t>
            </a:r>
            <a:r>
              <a:rPr lang="en-US" dirty="0" smtClean="0"/>
              <a:t>U.S. law </a:t>
            </a:r>
            <a:r>
              <a:rPr lang="en-US" dirty="0"/>
              <a:t>or </a:t>
            </a:r>
            <a:r>
              <a:rPr lang="en-US" dirty="0" smtClean="0"/>
              <a:t>both </a:t>
            </a:r>
            <a:r>
              <a:rPr lang="en-US" dirty="0"/>
              <a:t>a</a:t>
            </a:r>
            <a:r>
              <a:rPr lang="en-US" dirty="0" smtClean="0"/>
              <a:t>pply</a:t>
            </a:r>
            <a:r>
              <a:rPr lang="en-US" dirty="0"/>
              <a:t>? </a:t>
            </a:r>
          </a:p>
          <a:p>
            <a:pPr lvl="3"/>
            <a:r>
              <a:rPr lang="en-US" sz="2200" dirty="0" smtClean="0"/>
              <a:t>Are there regulatory </a:t>
            </a:r>
            <a:r>
              <a:rPr lang="en-US" sz="2200" dirty="0"/>
              <a:t>a</a:t>
            </a:r>
            <a:r>
              <a:rPr lang="en-US" sz="2200" dirty="0" smtClean="0"/>
              <a:t>gency </a:t>
            </a:r>
            <a:r>
              <a:rPr lang="en-US" sz="2200" dirty="0"/>
              <a:t>r</a:t>
            </a:r>
            <a:r>
              <a:rPr lang="en-US" sz="2200" dirty="0" smtClean="0"/>
              <a:t>equirements?</a:t>
            </a:r>
            <a:endParaRPr lang="en-US" sz="2200" dirty="0"/>
          </a:p>
          <a:p>
            <a:pPr marL="457200" lvl="1" indent="-457200">
              <a:buSzPct val="145000"/>
              <a:buFont typeface="Wingdings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3400" dirty="0"/>
          </a:p>
          <a:p>
            <a:pPr marL="914400" lvl="2" indent="-457200">
              <a:buSzPct val="75000"/>
              <a:buFont typeface="Wingdings" charset="2"/>
              <a:buChar char="§"/>
            </a:pPr>
            <a:endParaRPr lang="en-US" b="1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34" y="152400"/>
            <a:ext cx="9144000" cy="609626"/>
          </a:xfrm>
        </p:spPr>
        <p:txBody>
          <a:bodyPr/>
          <a:lstStyle/>
          <a:p>
            <a:pPr algn="ctr"/>
            <a:r>
              <a:rPr lang="en-US" dirty="0" smtClean="0"/>
              <a:t>Contact the Complainant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4800600" cy="4114800"/>
          </a:xfrm>
        </p:spPr>
        <p:txBody>
          <a:bodyPr/>
          <a:lstStyle/>
          <a:p>
            <a:r>
              <a:rPr lang="en-US" sz="2800" dirty="0" smtClean="0"/>
              <a:t>Follow Up </a:t>
            </a:r>
            <a:r>
              <a:rPr lang="en-US" sz="2800" dirty="0"/>
              <a:t>with </a:t>
            </a:r>
            <a:r>
              <a:rPr lang="en-US" sz="2800" dirty="0" smtClean="0"/>
              <a:t>Additional </a:t>
            </a:r>
            <a:r>
              <a:rPr lang="en-US" sz="2800" dirty="0"/>
              <a:t>Q</a:t>
            </a:r>
            <a:r>
              <a:rPr lang="en-US" sz="2800" dirty="0" smtClean="0"/>
              <a:t>uestions </a:t>
            </a:r>
          </a:p>
          <a:p>
            <a:r>
              <a:rPr lang="en-US" sz="2800" dirty="0" smtClean="0"/>
              <a:t>Request a Face-To-Face </a:t>
            </a:r>
            <a:r>
              <a:rPr lang="en-US" sz="2800" dirty="0"/>
              <a:t>M</a:t>
            </a:r>
            <a:r>
              <a:rPr lang="en-US" sz="2800" dirty="0" smtClean="0"/>
              <a:t>eeting</a:t>
            </a:r>
          </a:p>
          <a:p>
            <a:r>
              <a:rPr lang="en-US" sz="2800" dirty="0" smtClean="0"/>
              <a:t>If Anonymous </a:t>
            </a:r>
            <a:r>
              <a:rPr lang="en-US" sz="2800" dirty="0"/>
              <a:t>T</a:t>
            </a:r>
            <a:r>
              <a:rPr lang="en-US" sz="2800" dirty="0" smtClean="0"/>
              <a:t>ip via Email, Reply </a:t>
            </a:r>
            <a:r>
              <a:rPr lang="en-US" sz="2800" dirty="0"/>
              <a:t>A</a:t>
            </a:r>
            <a:r>
              <a:rPr lang="en-US" sz="2800" dirty="0" smtClean="0"/>
              <a:t>nyway</a:t>
            </a:r>
          </a:p>
          <a:p>
            <a:r>
              <a:rPr lang="en-US" sz="2800" dirty="0" smtClean="0"/>
              <a:t>Confidential </a:t>
            </a:r>
            <a:r>
              <a:rPr lang="en-US" sz="2800" dirty="0"/>
              <a:t>C</a:t>
            </a:r>
            <a:r>
              <a:rPr lang="en-US" sz="2800" dirty="0" smtClean="0"/>
              <a:t>onference Call</a:t>
            </a:r>
            <a:endParaRPr lang="en-US" sz="2800" dirty="0"/>
          </a:p>
        </p:txBody>
      </p:sp>
      <p:pic>
        <p:nvPicPr>
          <p:cNvPr id="1026" name="Picture 2" descr="G:\Everyone\ACFE Artwork and Templates\Images\_From Research\People\Talking on the phone\86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23632"/>
            <a:ext cx="2286000" cy="312914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55" y="152400"/>
            <a:ext cx="9144000" cy="1066800"/>
          </a:xfrm>
        </p:spPr>
        <p:txBody>
          <a:bodyPr/>
          <a:lstStyle/>
          <a:p>
            <a:pPr algn="ctr"/>
            <a:r>
              <a:rPr lang="en-US" dirty="0"/>
              <a:t>Strategies and Recommendations: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to Do …….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6553200" cy="2667000"/>
          </a:xfrm>
        </p:spPr>
        <p:txBody>
          <a:bodyPr/>
          <a:lstStyle/>
          <a:p>
            <a:pPr marL="457200" lvl="1" indent="-457200">
              <a:buSzPct val="145000"/>
              <a:buFont typeface="Wingdings" charset="2"/>
              <a:buChar char="§"/>
            </a:pPr>
            <a:r>
              <a:rPr lang="en-US" sz="2800" dirty="0" smtClean="0"/>
              <a:t>Stop the Activity</a:t>
            </a:r>
            <a:r>
              <a:rPr lang="en-US" sz="2800" dirty="0"/>
              <a:t>, if </a:t>
            </a:r>
            <a:r>
              <a:rPr lang="en-US" sz="2800" dirty="0" smtClean="0"/>
              <a:t>Appropriate</a:t>
            </a:r>
            <a:endParaRPr lang="en-US" sz="2800" dirty="0"/>
          </a:p>
          <a:p>
            <a:pPr marL="457200" lvl="1" indent="-457200">
              <a:buSzPct val="145000"/>
              <a:buFont typeface="Wingdings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3400" dirty="0"/>
          </a:p>
          <a:p>
            <a:pPr marL="914400" lvl="2" indent="-457200">
              <a:buSzPct val="75000"/>
              <a:buFont typeface="Wingdings" charset="2"/>
              <a:buChar char="§"/>
            </a:pPr>
            <a:endParaRPr lang="en-US" b="1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5638800" cy="4419600"/>
          </a:xfrm>
        </p:spPr>
        <p:txBody>
          <a:bodyPr/>
          <a:lstStyle/>
          <a:p>
            <a:r>
              <a:rPr lang="en-US" sz="2800" dirty="0" smtClean="0"/>
              <a:t>Capture and Preserve Relevant </a:t>
            </a:r>
            <a:r>
              <a:rPr lang="en-US" sz="2800" dirty="0"/>
              <a:t>D</a:t>
            </a:r>
            <a:r>
              <a:rPr lang="en-US" sz="2800" dirty="0" smtClean="0"/>
              <a:t>ocuments and Electronic </a:t>
            </a:r>
            <a:r>
              <a:rPr lang="en-US" sz="2800" dirty="0"/>
              <a:t>M</a:t>
            </a:r>
            <a:r>
              <a:rPr lang="en-US" sz="2800" dirty="0" smtClean="0"/>
              <a:t>edia</a:t>
            </a:r>
          </a:p>
          <a:p>
            <a:pPr lvl="1"/>
            <a:r>
              <a:rPr lang="en-US" sz="2400" dirty="0" smtClean="0"/>
              <a:t>Data protection / Privacy laws</a:t>
            </a:r>
          </a:p>
          <a:p>
            <a:pPr lvl="1"/>
            <a:r>
              <a:rPr lang="en-US" sz="2400" dirty="0" smtClean="0"/>
              <a:t>Litigation holds</a:t>
            </a:r>
          </a:p>
          <a:p>
            <a:pPr lvl="1"/>
            <a:r>
              <a:rPr lang="en-US" sz="2400" dirty="0" smtClean="0"/>
              <a:t>Notification</a:t>
            </a:r>
          </a:p>
          <a:p>
            <a:pPr lvl="2"/>
            <a:r>
              <a:rPr lang="en-US" sz="2200" dirty="0"/>
              <a:t>Custodians and </a:t>
            </a:r>
            <a:r>
              <a:rPr lang="en-US" sz="2200" dirty="0" smtClean="0"/>
              <a:t>IT</a:t>
            </a:r>
          </a:p>
          <a:p>
            <a:pPr lvl="1"/>
            <a:r>
              <a:rPr lang="en-US" sz="2400" dirty="0" smtClean="0"/>
              <a:t>Suspend any deletion protocols</a:t>
            </a:r>
          </a:p>
          <a:p>
            <a:pPr lvl="2"/>
            <a:endParaRPr lang="en-US" sz="24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 descr="G:\Everyone\ACFE Artwork and Templates\Images\_From Research\Paperwork &amp; Files\iStock_000000924703X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14600"/>
            <a:ext cx="2412124" cy="16002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55" y="152400"/>
            <a:ext cx="9144000" cy="762000"/>
          </a:xfrm>
        </p:spPr>
        <p:txBody>
          <a:bodyPr/>
          <a:lstStyle/>
          <a:p>
            <a:pPr algn="ctr"/>
            <a:r>
              <a:rPr lang="en-US" dirty="0"/>
              <a:t>Strategies and Recommendations: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to Do 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CFE international">
  <a:themeElements>
    <a:clrScheme name="Office Theme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Office Theme">
      <a:majorFont>
        <a:latin typeface="75 Helvetica Bold"/>
        <a:ea typeface="ヒラギノ角ゴ Pro W3"/>
        <a:cs typeface=""/>
      </a:majorFont>
      <a:minorFont>
        <a:latin typeface="Times New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charset="0"/>
            <a:ea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ACFE international</Template>
  <TotalTime>585</TotalTime>
  <Words>578</Words>
  <Application>Microsoft Office PowerPoint</Application>
  <PresentationFormat>On-screen Show (4:3)</PresentationFormat>
  <Paragraphs>120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75 Helvetica Bold</vt:lpstr>
      <vt:lpstr>Arial</vt:lpstr>
      <vt:lpstr>Helvetica</vt:lpstr>
      <vt:lpstr>Times New Roman</vt:lpstr>
      <vt:lpstr>Wingdings</vt:lpstr>
      <vt:lpstr>ヒラギノ角ゴ Pro W3</vt:lpstr>
      <vt:lpstr>ACFE international</vt:lpstr>
      <vt:lpstr>Investigations: Strategies and  Recommendations (Hints and Tips) </vt:lpstr>
      <vt:lpstr>Global Investigations</vt:lpstr>
      <vt:lpstr>Global Investigations</vt:lpstr>
      <vt:lpstr>Strategy: What to Actually do First…..</vt:lpstr>
      <vt:lpstr>Example of Investigative Protocols</vt:lpstr>
      <vt:lpstr>Strategies and Recommendations:  What to Do …….</vt:lpstr>
      <vt:lpstr>Contact the Complainant</vt:lpstr>
      <vt:lpstr>Strategies and Recommendations:  What to Do …….</vt:lpstr>
      <vt:lpstr>Strategies and Recommendations:  What to Do …….</vt:lpstr>
      <vt:lpstr>Strategies and Recommendations:  What to Do …….</vt:lpstr>
      <vt:lpstr>Strategies and Recommendations:  What to Do …….</vt:lpstr>
      <vt:lpstr>Recommendation:  Avoid Tipping Off the Fraudster</vt:lpstr>
      <vt:lpstr>Example of U.S. Interview Form</vt:lpstr>
      <vt:lpstr>Strategies and Recommendations: Interviewing</vt:lpstr>
      <vt:lpstr>Strategies and Recommendations: Interviewing</vt:lpstr>
      <vt:lpstr>Strategies and Recommendations: Interviewing</vt:lpstr>
      <vt:lpstr>Strategies and Recommendations: Findings/Final Reports</vt:lpstr>
      <vt:lpstr>Strategies and Recommendations: Findings/Final Reports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Fraud  Examination</dc:title>
  <dc:creator>Leah D Lane</dc:creator>
  <cp:lastModifiedBy>Lisa Rogers</cp:lastModifiedBy>
  <cp:revision>157</cp:revision>
  <cp:lastPrinted>2016-03-03T19:38:38Z</cp:lastPrinted>
  <dcterms:created xsi:type="dcterms:W3CDTF">2012-04-15T18:20:42Z</dcterms:created>
  <dcterms:modified xsi:type="dcterms:W3CDTF">2016-04-12T20:12:31Z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